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handoutMasterIdLst>
    <p:handoutMasterId r:id="rId27"/>
  </p:handoutMasterIdLst>
  <p:sldIdLst>
    <p:sldId id="450" r:id="rId2"/>
    <p:sldId id="747" r:id="rId3"/>
    <p:sldId id="726" r:id="rId4"/>
    <p:sldId id="727" r:id="rId5"/>
    <p:sldId id="728" r:id="rId6"/>
    <p:sldId id="729" r:id="rId7"/>
    <p:sldId id="730" r:id="rId8"/>
    <p:sldId id="731" r:id="rId9"/>
    <p:sldId id="732" r:id="rId10"/>
    <p:sldId id="733" r:id="rId11"/>
    <p:sldId id="734" r:id="rId12"/>
    <p:sldId id="735" r:id="rId13"/>
    <p:sldId id="736" r:id="rId14"/>
    <p:sldId id="737" r:id="rId15"/>
    <p:sldId id="738" r:id="rId16"/>
    <p:sldId id="739" r:id="rId17"/>
    <p:sldId id="740" r:id="rId18"/>
    <p:sldId id="741" r:id="rId19"/>
    <p:sldId id="742" r:id="rId20"/>
    <p:sldId id="743" r:id="rId21"/>
    <p:sldId id="744" r:id="rId22"/>
    <p:sldId id="745" r:id="rId23"/>
    <p:sldId id="746" r:id="rId24"/>
    <p:sldId id="725" r:id="rId2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notes"/>
  <p:clrMru>
    <a:srgbClr val="0432FF"/>
    <a:srgbClr val="00FFFF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266" autoAdjust="0"/>
    <p:restoredTop sz="87350" autoAdjust="0"/>
  </p:normalViewPr>
  <p:slideViewPr>
    <p:cSldViewPr snapToGrid="0" snapToObjects="1">
      <p:cViewPr varScale="1">
        <p:scale>
          <a:sx n="167" d="100"/>
          <a:sy n="167" d="100"/>
        </p:scale>
        <p:origin x="3160" y="1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CF7C78-A87B-9B4D-A9D1-7364E5DA120C}" type="datetime1">
              <a:rPr lang="en-US" smtClean="0"/>
              <a:t>9/29/20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F5DE9D-0A37-8441-8B4F-F3BACD0F6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33799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AA2943-DE60-F34D-A49E-8FF3146C7A9A}" type="datetime1">
              <a:rPr lang="en-US" smtClean="0"/>
              <a:t>9/29/20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E100B7-F0F0-BA4B-98D9-DC51A8C921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87348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Morning everyone</a:t>
            </a:r>
          </a:p>
          <a:p>
            <a:endParaRPr lang="en-US" dirty="0"/>
          </a:p>
          <a:p>
            <a:r>
              <a:rPr lang="en-US" dirty="0"/>
              <a:t>Today we are looking into control flow in C++.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E100B7-F0F0-BA4B-98D9-DC51A8C921F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7360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6330" y="993458"/>
            <a:ext cx="7980533" cy="1362075"/>
          </a:xfrm>
        </p:spPr>
        <p:txBody>
          <a:bodyPr anchor="t"/>
          <a:lstStyle>
            <a:lvl1pPr algn="l">
              <a:defRPr lang="en-US" sz="4400" b="1" baseline="0" dirty="0">
                <a:latin typeface="San Serif"/>
                <a:cs typeface="San Serif"/>
              </a:defRPr>
            </a:lvl1pPr>
          </a:lstStyle>
          <a:p>
            <a:r>
              <a:rPr lang="en-US" dirty="0"/>
              <a:t>Click here to edit the master slide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6330" y="2653031"/>
            <a:ext cx="7980533" cy="1500187"/>
          </a:xfrm>
        </p:spPr>
        <p:txBody>
          <a:bodyPr anchor="b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San serif"/>
                <a:cs typeface="San serif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1793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268F7F9-70EC-BD49-8928-7CB170F9795A}" type="datetime1">
              <a:rPr lang="en-US" smtClean="0"/>
              <a:t>9/29/20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594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48EBF9C-0147-DE49-BEBF-5601345D794C}" type="datetime1">
              <a:rPr lang="en-US" smtClean="0"/>
              <a:t>9/29/20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‹#›</a:t>
            </a:fld>
            <a:endParaRPr lang="en-US"/>
          </a:p>
        </p:txBody>
      </p:sp>
      <p:pic>
        <p:nvPicPr>
          <p:cNvPr id="11" name="Picture 10" descr="master_bluesidebar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7400"/>
            <a:ext cx="101600" cy="1041400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39111999-15EC-814B-B32F-0BBC9D8C0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57302"/>
            <a:ext cx="7886700" cy="964910"/>
          </a:xfrm>
        </p:spPr>
        <p:txBody>
          <a:bodyPr>
            <a:normAutofit/>
          </a:bodyPr>
          <a:lstStyle>
            <a:lvl1pPr>
              <a:defRPr sz="38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C2823809-6443-6843-AD09-B59B7379BA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95944"/>
            <a:ext cx="7886700" cy="4659339"/>
          </a:xfrm>
        </p:spPr>
        <p:txBody>
          <a:bodyPr/>
          <a:lstStyle>
            <a:lvl1pPr marL="228600" indent="-411480">
              <a:buFont typeface="Wingdings" pitchFamily="2" charset="2"/>
              <a:buChar char="q"/>
              <a:defRPr sz="2600" b="1"/>
            </a:lvl1pPr>
            <a:lvl2pPr indent="-377190">
              <a:defRPr/>
            </a:lvl2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5" name="直線接點 7">
            <a:extLst>
              <a:ext uri="{FF2B5EF4-FFF2-40B4-BE49-F238E27FC236}">
                <a16:creationId xmlns:a16="http://schemas.microsoft.com/office/drawing/2014/main" id="{27172727-4FEE-2641-9E0E-1B9B287C1DE0}"/>
              </a:ext>
            </a:extLst>
          </p:cNvPr>
          <p:cNvCxnSpPr>
            <a:cxnSpLocks/>
          </p:cNvCxnSpPr>
          <p:nvPr userDrawn="1"/>
        </p:nvCxnSpPr>
        <p:spPr>
          <a:xfrm>
            <a:off x="628650" y="1077455"/>
            <a:ext cx="7886700" cy="0"/>
          </a:xfrm>
          <a:prstGeom prst="line">
            <a:avLst/>
          </a:prstGeom>
          <a:ln w="38100">
            <a:solidFill>
              <a:schemeClr val="accent5">
                <a:alpha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0760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>
                <a:latin typeface="Sen sarif"/>
                <a:cs typeface="Sen sarif"/>
              </a:defRPr>
            </a:lvl1pPr>
            <a:lvl2pPr>
              <a:defRPr sz="2400">
                <a:latin typeface="Sen sarif"/>
                <a:cs typeface="Sen sarif"/>
              </a:defRPr>
            </a:lvl2pPr>
            <a:lvl3pPr>
              <a:defRPr sz="2000">
                <a:latin typeface="Sen sarif"/>
                <a:cs typeface="Sen sarif"/>
              </a:defRPr>
            </a:lvl3pPr>
            <a:lvl4pPr>
              <a:defRPr sz="1800">
                <a:latin typeface="Sen sarif"/>
                <a:cs typeface="Sen sarif"/>
              </a:defRPr>
            </a:lvl4pPr>
            <a:lvl5pPr>
              <a:defRPr sz="1800">
                <a:latin typeface="Sen sarif"/>
                <a:cs typeface="Sen sarif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220C52D-8C02-5E4D-9426-D1EE2725AF8B}" type="datetime1">
              <a:rPr lang="en-US" smtClean="0"/>
              <a:t>9/29/20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899555" y="6356350"/>
            <a:ext cx="2133600" cy="365125"/>
          </a:xfrm>
        </p:spPr>
        <p:txBody>
          <a:bodyPr/>
          <a:lstStyle/>
          <a:p>
            <a:fld id="{4E77BC79-9480-1042-96E1-82B94DA0811E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9" name="Picture 8" descr="master_bluesidebar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7400"/>
            <a:ext cx="101600" cy="1041400"/>
          </a:xfrm>
          <a:prstGeom prst="rect">
            <a:avLst/>
          </a:prstGeom>
        </p:spPr>
      </p:pic>
      <p:cxnSp>
        <p:nvCxnSpPr>
          <p:cNvPr id="10" name="直線接點 7"/>
          <p:cNvCxnSpPr/>
          <p:nvPr userDrawn="1"/>
        </p:nvCxnSpPr>
        <p:spPr>
          <a:xfrm>
            <a:off x="457200" y="1178985"/>
            <a:ext cx="82296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76291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F953D56-53FA-064E-AAF8-1376460A6387}" type="datetime1">
              <a:rPr lang="en-US" smtClean="0"/>
              <a:t>9/29/20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899555" y="6356350"/>
            <a:ext cx="2133600" cy="365125"/>
          </a:xfrm>
        </p:spPr>
        <p:txBody>
          <a:bodyPr/>
          <a:lstStyle/>
          <a:p>
            <a:fld id="{4E77BC79-9480-1042-96E1-82B94DA0811E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 descr="master_bluesidebar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7400"/>
            <a:ext cx="101600" cy="1041400"/>
          </a:xfrm>
          <a:prstGeom prst="rect">
            <a:avLst/>
          </a:prstGeom>
        </p:spPr>
      </p:pic>
      <p:cxnSp>
        <p:nvCxnSpPr>
          <p:cNvPr id="11" name="直線接點 7"/>
          <p:cNvCxnSpPr/>
          <p:nvPr userDrawn="1"/>
        </p:nvCxnSpPr>
        <p:spPr>
          <a:xfrm>
            <a:off x="457200" y="1178985"/>
            <a:ext cx="82296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25746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B01A23A-B960-2540-B8F5-FE58184F77E8}" type="datetime1">
              <a:rPr lang="en-US" smtClean="0"/>
              <a:t>9/29/20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899555" y="6356350"/>
            <a:ext cx="2133600" cy="365125"/>
          </a:xfrm>
        </p:spPr>
        <p:txBody>
          <a:bodyPr/>
          <a:lstStyle/>
          <a:p>
            <a:fld id="{4E77BC79-9480-1042-96E1-82B94DA081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9428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FA2E91B-46B4-4840-8C61-93A81CE7D388}" type="datetime1">
              <a:rPr lang="en-US" smtClean="0"/>
              <a:t>9/29/20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899555" y="6351498"/>
            <a:ext cx="2133600" cy="365125"/>
          </a:xfrm>
        </p:spPr>
        <p:txBody>
          <a:bodyPr/>
          <a:lstStyle/>
          <a:p>
            <a:fld id="{4E77BC79-9480-1042-96E1-82B94DA081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6533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4512308-29C4-F544-A0F1-FBC3C4067138}" type="datetime1">
              <a:rPr lang="en-US" smtClean="0"/>
              <a:t>9/29/20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8350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6C1DF2-18E9-F140-80E5-AA07E724E416}" type="datetime1">
              <a:rPr lang="en-US" smtClean="0"/>
              <a:t>9/29/20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3768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0EDF656-61DC-9A42-8D01-12AB0AEA89CE}" type="datetime1">
              <a:rPr lang="en-US" smtClean="0"/>
              <a:t>9/29/20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9871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68040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22400"/>
            <a:ext cx="8229600" cy="4703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99555" y="637461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0000"/>
                </a:solidFill>
              </a:defRPr>
            </a:lvl1pPr>
          </a:lstStyle>
          <a:p>
            <a:fld id="{4E77BC79-9480-1042-96E1-82B94DA081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12442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0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4000" kern="1200">
          <a:solidFill>
            <a:schemeClr val="tx1"/>
          </a:solidFill>
          <a:latin typeface="San serif"/>
          <a:ea typeface="+mj-ea"/>
          <a:cs typeface="San serif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Wingdings" charset="2"/>
        <a:buChar char="q"/>
        <a:defRPr sz="2800" kern="1200">
          <a:solidFill>
            <a:schemeClr val="tx1"/>
          </a:solidFill>
          <a:latin typeface="San serif"/>
          <a:ea typeface="+mn-ea"/>
          <a:cs typeface="San serif"/>
        </a:defRPr>
      </a:lvl1pPr>
      <a:lvl2pPr marL="742950" indent="-285750" algn="l" defTabSz="457200" rtl="0" eaLnBrk="1" latinLnBrk="0" hangingPunct="1">
        <a:spcBef>
          <a:spcPct val="20000"/>
        </a:spcBef>
        <a:buFont typeface="Wingdings" charset="2"/>
        <a:buChar char="q"/>
        <a:defRPr sz="2400" kern="1200">
          <a:solidFill>
            <a:schemeClr val="tx1"/>
          </a:solidFill>
          <a:latin typeface="San serif"/>
          <a:ea typeface="+mn-ea"/>
          <a:cs typeface="San serif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San serif"/>
          <a:ea typeface="+mn-ea"/>
          <a:cs typeface="San serif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San serif"/>
          <a:ea typeface="+mn-ea"/>
          <a:cs typeface="San serif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San serif"/>
          <a:ea typeface="+mn-ea"/>
          <a:cs typeface="San serif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tsung-wei-huang/cs1410-40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F7C883-7AFF-244C-AF4A-5B8B8A2E1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732" y="569799"/>
            <a:ext cx="7980533" cy="2221397"/>
          </a:xfrm>
        </p:spPr>
        <p:txBody>
          <a:bodyPr/>
          <a:lstStyle/>
          <a:p>
            <a:r>
              <a:rPr lang="en-US" sz="4800" dirty="0"/>
              <a:t>Lecture 11: Array and Vector – Part 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9C9C05-F347-0C4F-946E-E4F1C7A091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1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195A4A3-FF99-754A-8985-6F0657A95CA5}"/>
              </a:ext>
            </a:extLst>
          </p:cNvPr>
          <p:cNvSpPr/>
          <p:nvPr/>
        </p:nvSpPr>
        <p:spPr>
          <a:xfrm>
            <a:off x="0" y="2909455"/>
            <a:ext cx="9144000" cy="186459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tx1">
                <a:lumMod val="9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Dr. Tsung-Wei Huang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</a:rPr>
              <a:t>Department of Electrical and Computer Engineering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</a:rPr>
              <a:t>University of Utah, Salt Lake City, UT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B3622F-8CA1-A84F-81BC-C2A1FCAEAC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6788" b="11971"/>
          <a:stretch/>
        </p:blipFill>
        <p:spPr>
          <a:xfrm>
            <a:off x="-1" y="4788568"/>
            <a:ext cx="9144000" cy="206943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1F20315-DE39-3449-AB66-64DCADCD28A4}"/>
              </a:ext>
            </a:extLst>
          </p:cNvPr>
          <p:cNvSpPr txBox="1"/>
          <p:nvPr/>
        </p:nvSpPr>
        <p:spPr>
          <a:xfrm>
            <a:off x="581732" y="2209701"/>
            <a:ext cx="78332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Class page: </a:t>
            </a:r>
            <a:r>
              <a:rPr lang="en-US" sz="2400" dirty="0">
                <a:hlinkClick r:id="rId4"/>
              </a:rPr>
              <a:t>https://github.com/tsung-wei-huang/cs1410-40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083329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A9D9014-881A-4F43-A442-D27C84090C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10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A12A6B9-7EBC-2841-A7D1-C499666756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Initializing an Array</a:t>
            </a:r>
          </a:p>
        </p:txBody>
      </p:sp>
      <p:pic>
        <p:nvPicPr>
          <p:cNvPr id="5" name="Picture 1" descr="cpphtp7LOV_06slides_Page_09.png">
            <a:extLst>
              <a:ext uri="{FF2B5EF4-FFF2-40B4-BE49-F238E27FC236}">
                <a16:creationId xmlns:a16="http://schemas.microsoft.com/office/drawing/2014/main" id="{3640C9E5-7B8B-D847-8EC6-3F98C8FEE1E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83" r="19684" b="35007"/>
          <a:stretch>
            <a:fillRect/>
          </a:stretch>
        </p:blipFill>
        <p:spPr bwMode="auto">
          <a:xfrm>
            <a:off x="899592" y="1417638"/>
            <a:ext cx="7056784" cy="3121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" descr="cpphtp7LOV_06slides_Page_10.png">
            <a:extLst>
              <a:ext uri="{FF2B5EF4-FFF2-40B4-BE49-F238E27FC236}">
                <a16:creationId xmlns:a16="http://schemas.microsoft.com/office/drawing/2014/main" id="{CD2AB61F-E23C-3743-97DA-4E5B56B1A77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30" r="19684" b="53159"/>
          <a:stretch>
            <a:fillRect/>
          </a:stretch>
        </p:blipFill>
        <p:spPr bwMode="auto">
          <a:xfrm>
            <a:off x="1530804" y="4653136"/>
            <a:ext cx="5928293" cy="17800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29514F7-F9DA-7B4D-82B1-6D75A40796BF}"/>
              </a:ext>
            </a:extLst>
          </p:cNvPr>
          <p:cNvSpPr/>
          <p:nvPr/>
        </p:nvSpPr>
        <p:spPr>
          <a:xfrm>
            <a:off x="1784195" y="1516567"/>
            <a:ext cx="2475570" cy="2007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48520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0F551F8-BDBE-2B4E-A45B-3B1E11F8CD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11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7142FA3-648E-6749-A1F7-E3BC2324A0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Specify the Array Size</a:t>
            </a:r>
          </a:p>
        </p:txBody>
      </p:sp>
      <p:pic>
        <p:nvPicPr>
          <p:cNvPr id="5" name="Picture 1" descr="cpphtp7LOV_06slides_Page_13.png">
            <a:extLst>
              <a:ext uri="{FF2B5EF4-FFF2-40B4-BE49-F238E27FC236}">
                <a16:creationId xmlns:a16="http://schemas.microsoft.com/office/drawing/2014/main" id="{8E223796-A090-AC4F-BC85-1B5350526D47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86" r="19684" b="18779"/>
          <a:stretch/>
        </p:blipFill>
        <p:spPr bwMode="auto">
          <a:xfrm>
            <a:off x="489802" y="1319675"/>
            <a:ext cx="7848872" cy="45124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A1337FC-9DF3-084A-84A1-4B612DDBD763}"/>
              </a:ext>
            </a:extLst>
          </p:cNvPr>
          <p:cNvSpPr/>
          <p:nvPr/>
        </p:nvSpPr>
        <p:spPr>
          <a:xfrm>
            <a:off x="1438507" y="1516566"/>
            <a:ext cx="2475570" cy="2007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15081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39E39DF-AA01-5B4E-A98A-C185D1DDF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12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514D55D-A883-C841-9EF7-921952E7A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 Qualifier</a:t>
            </a:r>
          </a:p>
        </p:txBody>
      </p:sp>
      <p:pic>
        <p:nvPicPr>
          <p:cNvPr id="5" name="Picture 1" descr="cpphtp7LOV_06slides_Page_16.png">
            <a:extLst>
              <a:ext uri="{FF2B5EF4-FFF2-40B4-BE49-F238E27FC236}">
                <a16:creationId xmlns:a16="http://schemas.microsoft.com/office/drawing/2014/main" id="{B98CEC78-DEDD-B54B-BA2F-98F36E073BAD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83" r="19684" b="14881"/>
          <a:stretch/>
        </p:blipFill>
        <p:spPr bwMode="auto">
          <a:xfrm>
            <a:off x="683568" y="1340768"/>
            <a:ext cx="7729772" cy="4595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56ECDE9-ACF8-4941-8C77-66CCFA0DC386}"/>
              </a:ext>
            </a:extLst>
          </p:cNvPr>
          <p:cNvSpPr/>
          <p:nvPr/>
        </p:nvSpPr>
        <p:spPr>
          <a:xfrm>
            <a:off x="1561171" y="1471963"/>
            <a:ext cx="2475570" cy="2007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98588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E7E4304-65D5-3A47-B619-6C966E510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13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E1CE837-C5FE-0144-8067-A18BDCBDF8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Practice 1: Summing Elements in an Array</a:t>
            </a:r>
          </a:p>
        </p:txBody>
      </p:sp>
      <p:pic>
        <p:nvPicPr>
          <p:cNvPr id="5" name="Picture 1" descr="cpphtp7LOV_06slides_Page_21.png">
            <a:extLst>
              <a:ext uri="{FF2B5EF4-FFF2-40B4-BE49-F238E27FC236}">
                <a16:creationId xmlns:a16="http://schemas.microsoft.com/office/drawing/2014/main" id="{7C32672A-2EB5-C041-BC34-6A849BE8233C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684" b="25097"/>
          <a:stretch/>
        </p:blipFill>
        <p:spPr bwMode="auto">
          <a:xfrm>
            <a:off x="473188" y="1122212"/>
            <a:ext cx="8078788" cy="45760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A5C23F9-9EE0-4B43-8E96-683D85D130ED}"/>
              </a:ext>
            </a:extLst>
          </p:cNvPr>
          <p:cNvSpPr/>
          <p:nvPr/>
        </p:nvSpPr>
        <p:spPr>
          <a:xfrm>
            <a:off x="1438507" y="1661529"/>
            <a:ext cx="2475570" cy="2007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0922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CFAF143-81B2-4B48-BDEC-8BC872C0C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14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66A7995-714D-3446-9741-067E198C9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 2: Array as Counter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3EED76-A6D5-EE45-9268-967377882F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000000"/>
                </a:solidFill>
                <a:latin typeface="Times New Roman" panose="02020603050405020304" pitchFamily="18" charset="0"/>
              </a:rPr>
              <a:t>Sometimes, programs use counter variables to summarize data, such as the results of a survey.</a:t>
            </a:r>
          </a:p>
          <a:p>
            <a:r>
              <a:rPr lang="en-US" altLang="zh-TW" dirty="0">
                <a:solidFill>
                  <a:srgbClr val="000000"/>
                </a:solidFill>
                <a:latin typeface="Times New Roman" panose="02020603050405020304" pitchFamily="18" charset="0"/>
              </a:rPr>
              <a:t>In previous die-rolling program, we used separate counters to track the number of occurrences of each side of a die.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22455B-9145-884C-B28D-CB1778F5AE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944" y="3646766"/>
            <a:ext cx="5253154" cy="3103348"/>
          </a:xfrm>
          <a:prstGeom prst="rect">
            <a:avLst/>
          </a:prstGeom>
        </p:spPr>
      </p:pic>
      <p:pic>
        <p:nvPicPr>
          <p:cNvPr id="8" name="Picture 1" descr="cpphtp7LOV_05slides_Page_042.png">
            <a:extLst>
              <a:ext uri="{FF2B5EF4-FFF2-40B4-BE49-F238E27FC236}">
                <a16:creationId xmlns:a16="http://schemas.microsoft.com/office/drawing/2014/main" id="{6FF01BAE-D2B8-F643-BA43-A1432A85E4F1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83" r="19684" b="9483"/>
          <a:stretch/>
        </p:blipFill>
        <p:spPr bwMode="auto">
          <a:xfrm>
            <a:off x="4278715" y="3688234"/>
            <a:ext cx="4783714" cy="30395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898673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C117C46-B3DD-0F4F-AC9B-F0D2453FDF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15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DC69AFB-1E02-1640-BBCC-8BA91BCF2D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C++ STL Vector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C0900B-4151-EC41-977E-D448673B02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95944"/>
            <a:ext cx="7886700" cy="5249822"/>
          </a:xfrm>
        </p:spPr>
        <p:txBody>
          <a:bodyPr>
            <a:normAutofit lnSpcReduction="10000"/>
          </a:bodyPr>
          <a:lstStyle/>
          <a:p>
            <a:pPr>
              <a:lnSpc>
                <a:spcPct val="95000"/>
              </a:lnSpc>
            </a:pPr>
            <a:r>
              <a:rPr lang="en-US" altLang="zh-TW" sz="2500" dirty="0">
                <a:solidFill>
                  <a:srgbClr val="000000"/>
                </a:solidFill>
                <a:latin typeface="Times New Roman" panose="02020603050405020304" pitchFamily="18" charset="0"/>
              </a:rPr>
              <a:t>C-style pointer-based arrays have great potential for errors and are not flexible</a:t>
            </a:r>
          </a:p>
          <a:p>
            <a:pPr lvl="1">
              <a:lnSpc>
                <a:spcPct val="95000"/>
              </a:lnSpc>
            </a:pPr>
            <a:r>
              <a:rPr lang="en-US" altLang="zh-TW" sz="2100" dirty="0">
                <a:solidFill>
                  <a:srgbClr val="000000"/>
                </a:solidFill>
                <a:latin typeface="Times New Roman" panose="02020603050405020304" pitchFamily="18" charset="0"/>
              </a:rPr>
              <a:t>A program can easily “walk off” either end of an array, because C++ does not check whether subscripts fall outside the range of an array.</a:t>
            </a:r>
          </a:p>
          <a:p>
            <a:pPr lvl="1">
              <a:lnSpc>
                <a:spcPct val="95000"/>
              </a:lnSpc>
            </a:pPr>
            <a:r>
              <a:rPr lang="en-US" altLang="zh-TW" sz="2100" dirty="0">
                <a:solidFill>
                  <a:srgbClr val="000000"/>
                </a:solidFill>
                <a:latin typeface="Times New Roman" panose="02020603050405020304" pitchFamily="18" charset="0"/>
              </a:rPr>
              <a:t>Two arrays cannot be meaningfully compared with equality operators or relational operators.</a:t>
            </a:r>
          </a:p>
          <a:p>
            <a:pPr lvl="1">
              <a:lnSpc>
                <a:spcPct val="95000"/>
              </a:lnSpc>
            </a:pPr>
            <a:r>
              <a:rPr lang="en-US" altLang="zh-TW" sz="2100" dirty="0">
                <a:solidFill>
                  <a:srgbClr val="000000"/>
                </a:solidFill>
                <a:latin typeface="Times New Roman" panose="02020603050405020304" pitchFamily="18" charset="0"/>
              </a:rPr>
              <a:t>The size of the array must be passed as an additional argument when an array is passed to a general-purpose function.</a:t>
            </a:r>
          </a:p>
          <a:p>
            <a:pPr lvl="1">
              <a:lnSpc>
                <a:spcPct val="95000"/>
              </a:lnSpc>
            </a:pPr>
            <a:r>
              <a:rPr lang="en-US" altLang="zh-TW" sz="2100" dirty="0">
                <a:solidFill>
                  <a:srgbClr val="000000"/>
                </a:solidFill>
                <a:latin typeface="Times New Roman" panose="02020603050405020304" pitchFamily="18" charset="0"/>
              </a:rPr>
              <a:t>One array cannot be assigned to another with the assignment operator(s).</a:t>
            </a:r>
          </a:p>
          <a:p>
            <a:pPr>
              <a:lnSpc>
                <a:spcPct val="95000"/>
              </a:lnSpc>
            </a:pPr>
            <a:r>
              <a:rPr lang="en-US" altLang="zh-TW" sz="2500" dirty="0">
                <a:solidFill>
                  <a:srgbClr val="000000"/>
                </a:solidFill>
                <a:latin typeface="Times New Roman" panose="02020603050405020304" pitchFamily="18" charset="0"/>
              </a:rPr>
              <a:t>C++ Standard class template </a:t>
            </a:r>
            <a:r>
              <a:rPr lang="en-US" altLang="zh-TW" sz="2500" dirty="0">
                <a:solidFill>
                  <a:srgbClr val="0000FF"/>
                </a:solidFill>
                <a:latin typeface="LucidaSansTypewriter" pitchFamily="49" charset="0"/>
              </a:rPr>
              <a:t>vector</a:t>
            </a:r>
            <a:r>
              <a:rPr lang="en-US" altLang="zh-TW" sz="2500" dirty="0">
                <a:solidFill>
                  <a:srgbClr val="000000"/>
                </a:solidFill>
                <a:latin typeface="Times New Roman" panose="02020603050405020304" pitchFamily="18" charset="0"/>
              </a:rPr>
              <a:t> represents a more robust type of array featuring many additional capabilities.</a:t>
            </a:r>
          </a:p>
          <a:p>
            <a:pPr lvl="1">
              <a:lnSpc>
                <a:spcPct val="95000"/>
              </a:lnSpc>
            </a:pPr>
            <a:r>
              <a:rPr lang="en-US" altLang="zh-TW" sz="2100" dirty="0">
                <a:solidFill>
                  <a:srgbClr val="000000"/>
                </a:solidFill>
                <a:latin typeface="Times New Roman" panose="02020603050405020304" pitchFamily="18" charset="0"/>
              </a:rPr>
              <a:t>Defined in header </a:t>
            </a:r>
            <a:r>
              <a:rPr lang="en-US" altLang="zh-TW" sz="2100" dirty="0">
                <a:solidFill>
                  <a:srgbClr val="000000"/>
                </a:solidFill>
                <a:latin typeface="Lucida Console" panose="020B0609040504020204" pitchFamily="49" charset="0"/>
              </a:rPr>
              <a:t>&lt;vector&gt;</a:t>
            </a:r>
            <a:r>
              <a:rPr lang="en-US" altLang="zh-TW" sz="2100" dirty="0">
                <a:solidFill>
                  <a:srgbClr val="000000"/>
                </a:solidFill>
                <a:latin typeface="Times New Roman" panose="02020603050405020304" pitchFamily="18" charset="0"/>
              </a:rPr>
              <a:t> and belongs to namespace </a:t>
            </a:r>
            <a:r>
              <a:rPr lang="en-US" altLang="zh-TW" sz="2100" dirty="0">
                <a:solidFill>
                  <a:srgbClr val="000000"/>
                </a:solidFill>
                <a:latin typeface="Lucida Console" panose="020B0609040504020204" pitchFamily="49" charset="0"/>
              </a:rPr>
              <a:t>std</a:t>
            </a:r>
            <a:r>
              <a:rPr lang="en-US" altLang="zh-TW" sz="2100" dirty="0">
                <a:solidFill>
                  <a:srgbClr val="000000"/>
                </a:solidFill>
                <a:latin typeface="Times New Roman" panose="02020603050405020304" pitchFamily="18" charset="0"/>
              </a:rPr>
              <a:t>.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302034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00DECB1-77C7-284D-ABD0-C2A8C09CC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16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5CC9B0F-9FE2-3B43-AFDD-BF43441CA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Vector Example</a:t>
            </a:r>
          </a:p>
        </p:txBody>
      </p:sp>
      <p:pic>
        <p:nvPicPr>
          <p:cNvPr id="5" name="Picture 1" descr="cpphtp7LOV_06slides_Page_70.png">
            <a:extLst>
              <a:ext uri="{FF2B5EF4-FFF2-40B4-BE49-F238E27FC236}">
                <a16:creationId xmlns:a16="http://schemas.microsoft.com/office/drawing/2014/main" id="{D290CC5A-C9EB-CF4A-ADCA-4B9721A766F1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83" r="19684" b="12015"/>
          <a:stretch/>
        </p:blipFill>
        <p:spPr bwMode="auto">
          <a:xfrm>
            <a:off x="827584" y="1484784"/>
            <a:ext cx="7164288" cy="44142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5E44DDB-D731-544C-893C-3BAD8DF4723B}"/>
              </a:ext>
            </a:extLst>
          </p:cNvPr>
          <p:cNvSpPr/>
          <p:nvPr/>
        </p:nvSpPr>
        <p:spPr>
          <a:xfrm>
            <a:off x="1706136" y="1605776"/>
            <a:ext cx="2475570" cy="2007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4904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452A3F1-F941-A348-8DA4-4665A9ACFF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17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B8CD5F4-F52D-BA42-8D02-226106578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Vector Example</a:t>
            </a:r>
          </a:p>
        </p:txBody>
      </p:sp>
      <p:pic>
        <p:nvPicPr>
          <p:cNvPr id="5" name="Picture 1" descr="cpphtp7LOV_06slides_Page_71.png">
            <a:extLst>
              <a:ext uri="{FF2B5EF4-FFF2-40B4-BE49-F238E27FC236}">
                <a16:creationId xmlns:a16="http://schemas.microsoft.com/office/drawing/2014/main" id="{084296D6-0237-7F4A-9566-B6C82B65DABB}"/>
              </a:ext>
            </a:extLst>
          </p:cNvPr>
          <p:cNvPicPr>
            <a:picLocks noGrp="1" noChangeAspect="1"/>
          </p:cNvPicPr>
          <p:nvPr isPhoto="1"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83" r="19684" b="19100"/>
          <a:stretch/>
        </p:blipFill>
        <p:spPr bwMode="auto">
          <a:xfrm>
            <a:off x="899952" y="1389779"/>
            <a:ext cx="7344095" cy="413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183320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3C9776-8A37-0549-8F21-90D82F2568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18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6827199-3296-6F4C-8383-F84E4C86D4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Vector Example</a:t>
            </a:r>
          </a:p>
        </p:txBody>
      </p:sp>
      <p:pic>
        <p:nvPicPr>
          <p:cNvPr id="5" name="Picture 1" descr="cpphtp7LOV_06slides_Page_72.png">
            <a:extLst>
              <a:ext uri="{FF2B5EF4-FFF2-40B4-BE49-F238E27FC236}">
                <a16:creationId xmlns:a16="http://schemas.microsoft.com/office/drawing/2014/main" id="{2AB952DF-5BBB-8445-8242-E4BA28FE474B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83" r="19684" b="18992"/>
          <a:stretch/>
        </p:blipFill>
        <p:spPr bwMode="auto">
          <a:xfrm>
            <a:off x="539552" y="1445759"/>
            <a:ext cx="7884368" cy="4442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314703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9D9EFA-20C7-9644-9B09-F25E97616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19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02666F8-146E-C54F-B6CD-FDF895979E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Vector Example</a:t>
            </a:r>
          </a:p>
        </p:txBody>
      </p:sp>
      <p:pic>
        <p:nvPicPr>
          <p:cNvPr id="5" name="Picture 1" descr="cpphtp7LOV_06slides_Page_73.png">
            <a:extLst>
              <a:ext uri="{FF2B5EF4-FFF2-40B4-BE49-F238E27FC236}">
                <a16:creationId xmlns:a16="http://schemas.microsoft.com/office/drawing/2014/main" id="{8BA8DC25-6C4D-0645-8020-7AAF762C3F6A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83" r="19684" b="12809"/>
          <a:stretch/>
        </p:blipFill>
        <p:spPr bwMode="auto">
          <a:xfrm>
            <a:off x="611560" y="1417638"/>
            <a:ext cx="7308304" cy="4459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640151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3A29B93-0740-FC4C-91E5-B91D2857A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2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6AC6107-E42D-3E40-A8E3-C623E4D0F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37E187-BB79-9B41-ADAC-EF3FB654DB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95944"/>
            <a:ext cx="7886700" cy="5078672"/>
          </a:xfrm>
        </p:spPr>
        <p:txBody>
          <a:bodyPr>
            <a:normAutofit fontScale="92500"/>
          </a:bodyPr>
          <a:lstStyle/>
          <a:p>
            <a:r>
              <a:rPr lang="en-US" dirty="0"/>
              <a:t>First midterm on 10/12 starting at the class time</a:t>
            </a:r>
          </a:p>
          <a:p>
            <a:pPr lvl="1"/>
            <a:r>
              <a:rPr lang="en-US" dirty="0"/>
              <a:t>Concept + Programming questions whatever we’ve covered</a:t>
            </a:r>
          </a:p>
          <a:p>
            <a:pPr lvl="1"/>
            <a:r>
              <a:rPr lang="en-US" dirty="0"/>
              <a:t>Due on 23:59 PM 10/18 (Sunday)</a:t>
            </a:r>
          </a:p>
          <a:p>
            <a:pPr lvl="1"/>
            <a:r>
              <a:rPr lang="en-US" dirty="0"/>
              <a:t>No lectures or Lab on the midterm week, but </a:t>
            </a:r>
          </a:p>
          <a:p>
            <a:pPr lvl="2"/>
            <a:r>
              <a:rPr lang="en-US" dirty="0"/>
              <a:t>We will have extra office hours at the scheduled class/lab time</a:t>
            </a:r>
          </a:p>
          <a:p>
            <a:pPr lvl="2"/>
            <a:r>
              <a:rPr lang="en-US" dirty="0"/>
              <a:t>We will help clarity your questions rather than give you solutions</a:t>
            </a:r>
          </a:p>
          <a:p>
            <a:pPr lvl="1"/>
            <a:r>
              <a:rPr lang="en-US" dirty="0"/>
              <a:t>Midterm will be take-home exam</a:t>
            </a:r>
          </a:p>
          <a:p>
            <a:pPr lvl="2"/>
            <a:r>
              <a:rPr lang="en-US" dirty="0"/>
              <a:t>Free to find solutions using the internet resource</a:t>
            </a:r>
          </a:p>
          <a:p>
            <a:pPr lvl="2"/>
            <a:r>
              <a:rPr lang="en-US" dirty="0"/>
              <a:t>Free to discuss solutions with your friends</a:t>
            </a:r>
          </a:p>
          <a:p>
            <a:pPr lvl="1"/>
            <a:r>
              <a:rPr lang="en-US" b="1" dirty="0">
                <a:solidFill>
                  <a:srgbClr val="FF0000"/>
                </a:solidFill>
              </a:rPr>
              <a:t>NEVER JUST COPY SOLUTIONS</a:t>
            </a:r>
          </a:p>
          <a:p>
            <a:pPr lvl="2"/>
            <a:r>
              <a:rPr lang="en-US" dirty="0"/>
              <a:t>You can’t violate the rules of academic integrity</a:t>
            </a:r>
          </a:p>
          <a:p>
            <a:pPr lvl="2"/>
            <a:r>
              <a:rPr lang="en-US" dirty="0"/>
              <a:t>You are already undergraduates, be mature and responsible</a:t>
            </a:r>
          </a:p>
          <a:p>
            <a:pPr lvl="2"/>
            <a:r>
              <a:rPr lang="en-US" dirty="0"/>
              <a:t>Ultimately, it is your own knowledge, not mine</a:t>
            </a:r>
          </a:p>
        </p:txBody>
      </p:sp>
    </p:spTree>
    <p:extLst>
      <p:ext uri="{BB962C8B-B14F-4D97-AF65-F5344CB8AC3E}">
        <p14:creationId xmlns:p14="http://schemas.microsoft.com/office/powerpoint/2010/main" val="38624096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8488A2-C187-2E45-BF1B-4DCCF66FF0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20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EFAA187-90AA-6249-9A5E-280C2E4C8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Vector Example</a:t>
            </a:r>
          </a:p>
        </p:txBody>
      </p:sp>
      <p:pic>
        <p:nvPicPr>
          <p:cNvPr id="5" name="Picture 1" descr="cpphtp7LOV_06slides_Page_74.png">
            <a:extLst>
              <a:ext uri="{FF2B5EF4-FFF2-40B4-BE49-F238E27FC236}">
                <a16:creationId xmlns:a16="http://schemas.microsoft.com/office/drawing/2014/main" id="{A8B75CF1-9923-9140-9A2F-B21BDE876D4C}"/>
              </a:ext>
            </a:extLst>
          </p:cNvPr>
          <p:cNvPicPr>
            <a:picLocks noGrp="1" noChangeAspect="1"/>
          </p:cNvPicPr>
          <p:nvPr isPhoto="1"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83" r="19684" b="13565"/>
          <a:stretch/>
        </p:blipFill>
        <p:spPr bwMode="auto">
          <a:xfrm>
            <a:off x="1029939" y="1295401"/>
            <a:ext cx="7084122" cy="4280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448484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4791FCB-841C-124C-854D-98D75E10C7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21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1F6321B-8E3E-114F-A0F8-B936FEEA07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Vector Example</a:t>
            </a:r>
          </a:p>
        </p:txBody>
      </p:sp>
      <p:pic>
        <p:nvPicPr>
          <p:cNvPr id="5" name="Picture 1" descr="cpphtp7LOV_06slides_Page_75.png">
            <a:extLst>
              <a:ext uri="{FF2B5EF4-FFF2-40B4-BE49-F238E27FC236}">
                <a16:creationId xmlns:a16="http://schemas.microsoft.com/office/drawing/2014/main" id="{0446B5A3-B58B-6A4B-BEA3-432C9A8C03EB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82" r="19684" b="8698"/>
          <a:stretch/>
        </p:blipFill>
        <p:spPr bwMode="auto">
          <a:xfrm>
            <a:off x="1043608" y="1487731"/>
            <a:ext cx="7173489" cy="46008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761601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2637EAD-505F-8346-AF41-8BEB8EA57F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22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30BBD1B-BB44-C045-BC13-8B5DC9B27A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Vector Example</a:t>
            </a:r>
          </a:p>
        </p:txBody>
      </p:sp>
      <p:pic>
        <p:nvPicPr>
          <p:cNvPr id="5" name="Picture 1" descr="cpphtp7LOV_06slides_Page_76.png">
            <a:extLst>
              <a:ext uri="{FF2B5EF4-FFF2-40B4-BE49-F238E27FC236}">
                <a16:creationId xmlns:a16="http://schemas.microsoft.com/office/drawing/2014/main" id="{CC42162B-3474-4644-840D-38A65A75C524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83" r="19684" b="44953"/>
          <a:stretch/>
        </p:blipFill>
        <p:spPr bwMode="auto">
          <a:xfrm>
            <a:off x="107504" y="1882059"/>
            <a:ext cx="8813800" cy="32363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607611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735C721-B6C5-854F-BDF3-4C69197CC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D0F6689-C33B-E140-BB08-AA8FBEAB94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C++ STL Vector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8148C6-C673-6B4C-8B21-296B0A9085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 altLang="zh-TW" sz="2800" dirty="0">
                <a:solidFill>
                  <a:srgbClr val="000000"/>
                </a:solidFill>
                <a:latin typeface="Times New Roman" panose="02020603050405020304" pitchFamily="18" charset="0"/>
              </a:rPr>
              <a:t>By default, all the elements of a </a:t>
            </a:r>
            <a:r>
              <a:rPr lang="en-US" altLang="zh-TW" sz="2800" dirty="0">
                <a:solidFill>
                  <a:srgbClr val="000000"/>
                </a:solidFill>
                <a:latin typeface="Lucida Console" panose="020B0609040504020204" pitchFamily="49" charset="0"/>
              </a:rPr>
              <a:t>vector</a:t>
            </a:r>
            <a:r>
              <a:rPr lang="en-US" altLang="zh-TW" sz="2800" dirty="0">
                <a:solidFill>
                  <a:srgbClr val="000000"/>
                </a:solidFill>
                <a:latin typeface="Times New Roman" panose="02020603050405020304" pitchFamily="18" charset="0"/>
              </a:rPr>
              <a:t> object are set to </a:t>
            </a:r>
            <a:r>
              <a:rPr lang="en-US" altLang="zh-TW" sz="2800" dirty="0">
                <a:solidFill>
                  <a:srgbClr val="000000"/>
                </a:solidFill>
                <a:latin typeface="Lucida Console" panose="020B0609040504020204" pitchFamily="49" charset="0"/>
              </a:rPr>
              <a:t>0</a:t>
            </a:r>
            <a:r>
              <a:rPr lang="en-US" altLang="zh-TW" sz="2800" dirty="0">
                <a:solidFill>
                  <a:srgbClr val="000000"/>
                </a:solidFill>
                <a:latin typeface="Times New Roman" panose="02020603050405020304" pitchFamily="18" charset="0"/>
              </a:rPr>
              <a:t>.</a:t>
            </a:r>
          </a:p>
          <a:p>
            <a:pPr>
              <a:lnSpc>
                <a:spcPct val="90000"/>
              </a:lnSpc>
            </a:pPr>
            <a:r>
              <a:rPr lang="en-US" altLang="zh-TW" sz="2800" dirty="0">
                <a:solidFill>
                  <a:srgbClr val="000000"/>
                </a:solidFill>
                <a:latin typeface="Lucida Console" panose="020B0609040504020204" pitchFamily="49" charset="0"/>
              </a:rPr>
              <a:t>vector</a:t>
            </a:r>
            <a:r>
              <a:rPr lang="en-US" altLang="zh-TW" sz="2800" dirty="0">
                <a:solidFill>
                  <a:srgbClr val="000000"/>
                </a:solidFill>
                <a:latin typeface="Times New Roman" panose="02020603050405020304" pitchFamily="18" charset="0"/>
              </a:rPr>
              <a:t>s can be defined to store any data type.</a:t>
            </a:r>
          </a:p>
          <a:p>
            <a:pPr>
              <a:lnSpc>
                <a:spcPct val="90000"/>
              </a:lnSpc>
            </a:pPr>
            <a:r>
              <a:rPr lang="en-US" altLang="zh-TW" sz="2800" dirty="0">
                <a:solidFill>
                  <a:srgbClr val="000000"/>
                </a:solidFill>
                <a:latin typeface="Lucida Console" panose="020B0609040504020204" pitchFamily="49" charset="0"/>
              </a:rPr>
              <a:t>vector</a:t>
            </a:r>
            <a:r>
              <a:rPr lang="en-US" altLang="zh-TW" sz="2800" dirty="0">
                <a:solidFill>
                  <a:srgbClr val="000000"/>
                </a:solidFill>
                <a:latin typeface="Times New Roman" panose="02020603050405020304" pitchFamily="18" charset="0"/>
              </a:rPr>
              <a:t> member function </a:t>
            </a:r>
            <a:r>
              <a:rPr lang="en-US" altLang="zh-TW" sz="2800" dirty="0">
                <a:solidFill>
                  <a:srgbClr val="0000FF"/>
                </a:solidFill>
                <a:latin typeface="LucidaSansTypewriter" pitchFamily="49" charset="0"/>
              </a:rPr>
              <a:t>size</a:t>
            </a:r>
            <a:r>
              <a:rPr lang="en-US" altLang="zh-TW" sz="2800" dirty="0">
                <a:solidFill>
                  <a:srgbClr val="000000"/>
                </a:solidFill>
                <a:latin typeface="Times New Roman" panose="02020603050405020304" pitchFamily="18" charset="0"/>
              </a:rPr>
              <a:t> obtain the number of elements in the </a:t>
            </a:r>
            <a:r>
              <a:rPr lang="en-US" altLang="zh-TW" sz="2800" dirty="0">
                <a:solidFill>
                  <a:srgbClr val="000000"/>
                </a:solidFill>
                <a:latin typeface="Lucida Console" panose="020B0609040504020204" pitchFamily="49" charset="0"/>
              </a:rPr>
              <a:t>vector</a:t>
            </a:r>
            <a:r>
              <a:rPr lang="en-US" altLang="zh-TW" sz="2800" dirty="0">
                <a:solidFill>
                  <a:srgbClr val="000000"/>
                </a:solidFill>
                <a:latin typeface="Times New Roman" panose="02020603050405020304" pitchFamily="18" charset="0"/>
              </a:rPr>
              <a:t>.</a:t>
            </a:r>
          </a:p>
          <a:p>
            <a:pPr>
              <a:lnSpc>
                <a:spcPct val="90000"/>
              </a:lnSpc>
            </a:pPr>
            <a:r>
              <a:rPr lang="en-US" altLang="zh-TW" sz="2800" dirty="0">
                <a:solidFill>
                  <a:srgbClr val="000000"/>
                </a:solidFill>
                <a:latin typeface="Times New Roman" panose="02020603050405020304" pitchFamily="18" charset="0"/>
              </a:rPr>
              <a:t>You can use square brackets, </a:t>
            </a:r>
            <a:r>
              <a:rPr lang="en-US" altLang="zh-TW" sz="2800" dirty="0">
                <a:solidFill>
                  <a:srgbClr val="000000"/>
                </a:solidFill>
                <a:latin typeface="Lucida Console" panose="020B0609040504020204" pitchFamily="49" charset="0"/>
              </a:rPr>
              <a:t>[]</a:t>
            </a:r>
            <a:r>
              <a:rPr lang="en-US" altLang="zh-TW" sz="2800" dirty="0">
                <a:solidFill>
                  <a:srgbClr val="000000"/>
                </a:solidFill>
                <a:latin typeface="Times New Roman" panose="02020603050405020304" pitchFamily="18" charset="0"/>
              </a:rPr>
              <a:t>, to access the elements in a </a:t>
            </a:r>
            <a:r>
              <a:rPr lang="en-US" altLang="zh-TW" sz="2800" dirty="0">
                <a:solidFill>
                  <a:srgbClr val="000000"/>
                </a:solidFill>
                <a:latin typeface="Lucida Console" panose="020B0609040504020204" pitchFamily="49" charset="0"/>
              </a:rPr>
              <a:t>vector</a:t>
            </a:r>
            <a:r>
              <a:rPr lang="en-US" altLang="zh-TW" sz="2800" dirty="0">
                <a:solidFill>
                  <a:srgbClr val="000000"/>
                </a:solidFill>
                <a:latin typeface="Times New Roman" panose="02020603050405020304" pitchFamily="18" charset="0"/>
              </a:rPr>
              <a:t>.</a:t>
            </a:r>
          </a:p>
          <a:p>
            <a:pPr>
              <a:lnSpc>
                <a:spcPct val="90000"/>
              </a:lnSpc>
            </a:pPr>
            <a:r>
              <a:rPr lang="en-US" altLang="zh-TW" sz="2800" dirty="0">
                <a:solidFill>
                  <a:srgbClr val="000000"/>
                </a:solidFill>
                <a:latin typeface="Lucida Console" panose="020B0609040504020204" pitchFamily="49" charset="0"/>
              </a:rPr>
              <a:t>vector</a:t>
            </a:r>
            <a:r>
              <a:rPr lang="en-US" altLang="zh-TW" sz="2800" dirty="0">
                <a:solidFill>
                  <a:srgbClr val="000000"/>
                </a:solidFill>
                <a:latin typeface="Times New Roman" panose="02020603050405020304" pitchFamily="18" charset="0"/>
              </a:rPr>
              <a:t> objects can be compared with one another using the equality operators.</a:t>
            </a:r>
          </a:p>
          <a:p>
            <a:pPr>
              <a:lnSpc>
                <a:spcPct val="90000"/>
              </a:lnSpc>
            </a:pPr>
            <a:r>
              <a:rPr lang="en-US" altLang="zh-TW" sz="2800" dirty="0">
                <a:solidFill>
                  <a:srgbClr val="000000"/>
                </a:solidFill>
                <a:latin typeface="Times New Roman" panose="02020603050405020304" pitchFamily="18" charset="0"/>
              </a:rPr>
              <a:t>You can create a new </a:t>
            </a:r>
            <a:r>
              <a:rPr lang="en-US" altLang="zh-TW" sz="2800" dirty="0">
                <a:solidFill>
                  <a:srgbClr val="000000"/>
                </a:solidFill>
                <a:latin typeface="Lucida Console" panose="020B0609040504020204" pitchFamily="49" charset="0"/>
              </a:rPr>
              <a:t>vector</a:t>
            </a:r>
            <a:r>
              <a:rPr lang="en-US" altLang="zh-TW" sz="2800" dirty="0">
                <a:solidFill>
                  <a:srgbClr val="000000"/>
                </a:solidFill>
                <a:latin typeface="Times New Roman" panose="02020603050405020304" pitchFamily="18" charset="0"/>
              </a:rPr>
              <a:t> object that is initialized with a copy of an existing </a:t>
            </a:r>
            <a:r>
              <a:rPr lang="en-US" altLang="zh-TW" sz="2800" dirty="0">
                <a:solidFill>
                  <a:srgbClr val="000000"/>
                </a:solidFill>
                <a:latin typeface="Lucida Console" panose="020B0609040504020204" pitchFamily="49" charset="0"/>
              </a:rPr>
              <a:t>vector</a:t>
            </a:r>
            <a:r>
              <a:rPr lang="en-US" altLang="zh-TW" sz="2800" dirty="0">
                <a:solidFill>
                  <a:srgbClr val="000000"/>
                </a:solidFill>
                <a:latin typeface="Times New Roman" panose="02020603050405020304" pitchFamily="18" charset="0"/>
              </a:rPr>
              <a:t>.</a:t>
            </a:r>
          </a:p>
          <a:p>
            <a:endParaRPr lang="zh-TW" alt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70778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3A29B93-0740-FC4C-91E5-B91D2857A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24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6AC6107-E42D-3E40-A8E3-C623E4D0F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37E187-BB79-9B41-ADAC-EF3FB654DB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95943"/>
            <a:ext cx="7886700" cy="544379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C-styled Array Syntax</a:t>
            </a:r>
          </a:p>
          <a:p>
            <a:r>
              <a:rPr lang="en-US" dirty="0"/>
              <a:t>C++ STL Vector</a:t>
            </a:r>
          </a:p>
          <a:p>
            <a:r>
              <a:rPr lang="en-US" dirty="0"/>
              <a:t>First midterm on 10/12 starting at the class time</a:t>
            </a:r>
          </a:p>
          <a:p>
            <a:pPr lvl="1"/>
            <a:r>
              <a:rPr lang="en-US" dirty="0"/>
              <a:t>Concept + Programming questions whatever we’ve covered</a:t>
            </a:r>
          </a:p>
          <a:p>
            <a:pPr lvl="1"/>
            <a:r>
              <a:rPr lang="en-US" dirty="0"/>
              <a:t>Due on 23:59 </a:t>
            </a:r>
            <a:r>
              <a:rPr lang="en-US"/>
              <a:t>PM 10/18 </a:t>
            </a:r>
            <a:r>
              <a:rPr lang="en-US" dirty="0"/>
              <a:t>(Sunday)</a:t>
            </a:r>
          </a:p>
          <a:p>
            <a:pPr lvl="1"/>
            <a:r>
              <a:rPr lang="en-US" dirty="0"/>
              <a:t>No lectures or Lab on the midterm week, but </a:t>
            </a:r>
          </a:p>
          <a:p>
            <a:pPr lvl="2"/>
            <a:r>
              <a:rPr lang="en-US" dirty="0"/>
              <a:t>We will have extra office hours at the scheduled class/lab time</a:t>
            </a:r>
          </a:p>
          <a:p>
            <a:pPr lvl="2"/>
            <a:r>
              <a:rPr lang="en-US" dirty="0"/>
              <a:t>We will help clarity your questions rather than give you solutions</a:t>
            </a:r>
          </a:p>
          <a:p>
            <a:pPr lvl="1"/>
            <a:r>
              <a:rPr lang="en-US" dirty="0"/>
              <a:t>Midterm will be take-home exam</a:t>
            </a:r>
          </a:p>
          <a:p>
            <a:pPr lvl="2"/>
            <a:r>
              <a:rPr lang="en-US" dirty="0"/>
              <a:t>Free to find solutions using the internet resource</a:t>
            </a:r>
          </a:p>
          <a:p>
            <a:pPr lvl="2"/>
            <a:r>
              <a:rPr lang="en-US" dirty="0"/>
              <a:t>Free to discuss solutions with your friends</a:t>
            </a:r>
          </a:p>
          <a:p>
            <a:pPr lvl="1"/>
            <a:r>
              <a:rPr lang="en-US" b="1" dirty="0">
                <a:solidFill>
                  <a:srgbClr val="FF0000"/>
                </a:solidFill>
              </a:rPr>
              <a:t>NEVER JUST COPY SOLUTIONS</a:t>
            </a:r>
          </a:p>
          <a:p>
            <a:pPr lvl="2"/>
            <a:r>
              <a:rPr lang="en-US" dirty="0"/>
              <a:t>You can’t violate the rules of academic integrity</a:t>
            </a:r>
          </a:p>
          <a:p>
            <a:pPr lvl="2"/>
            <a:r>
              <a:rPr lang="en-US" dirty="0"/>
              <a:t>You are already undergraduates, be mature and responsible</a:t>
            </a:r>
          </a:p>
          <a:p>
            <a:pPr lvl="2"/>
            <a:r>
              <a:rPr lang="en-US" dirty="0"/>
              <a:t>Ultimately, it is your own knowledge, not mine</a:t>
            </a:r>
          </a:p>
        </p:txBody>
      </p:sp>
    </p:spTree>
    <p:extLst>
      <p:ext uri="{BB962C8B-B14F-4D97-AF65-F5344CB8AC3E}">
        <p14:creationId xmlns:p14="http://schemas.microsoft.com/office/powerpoint/2010/main" val="16012768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5EE80A4-5794-E546-9BB0-D0BCC051B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7660215-4E5E-A841-9AB3-1D4A0FED67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</a:t>
            </a:r>
          </a:p>
        </p:txBody>
      </p:sp>
      <p:pic>
        <p:nvPicPr>
          <p:cNvPr id="5" name="Picture 1" descr="cpphtp7LOV_06slides_Page_01.png">
            <a:extLst>
              <a:ext uri="{FF2B5EF4-FFF2-40B4-BE49-F238E27FC236}">
                <a16:creationId xmlns:a16="http://schemas.microsoft.com/office/drawing/2014/main" id="{B9B15F14-5B60-8740-97B0-0CD7220DD2C5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975" r="23621" b="29174"/>
          <a:stretch/>
        </p:blipFill>
        <p:spPr bwMode="auto">
          <a:xfrm>
            <a:off x="0" y="2096429"/>
            <a:ext cx="9080500" cy="35266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596846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ACAEDA-F652-5541-A086-7E84E871FF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4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5D3EB64-A077-9F43-B020-A1D2C6080B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Array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6B9ECF-27A5-DD46-95B2-17F3AF196E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95944"/>
            <a:ext cx="7886700" cy="5078672"/>
          </a:xfrm>
        </p:spPr>
        <p:txBody>
          <a:bodyPr>
            <a:normAutofit/>
          </a:bodyPr>
          <a:lstStyle/>
          <a:p>
            <a:pPr>
              <a:lnSpc>
                <a:spcPct val="95000"/>
              </a:lnSpc>
            </a:pP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An array is a consecutive group of memory locations that all have the same type.</a:t>
            </a:r>
          </a:p>
          <a:p>
            <a:pPr>
              <a:lnSpc>
                <a:spcPct val="95000"/>
              </a:lnSpc>
            </a:pP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To refer to a particular location or element in the array, specify the name of the array and the </a:t>
            </a:r>
            <a:r>
              <a:rPr lang="en-US" altLang="zh-TW" sz="2400" dirty="0">
                <a:solidFill>
                  <a:srgbClr val="0000FF"/>
                </a:solidFill>
                <a:latin typeface="Times New Roman" panose="02020603050405020304" pitchFamily="18" charset="0"/>
              </a:rPr>
              <a:t>position number</a:t>
            </a: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 of that element.</a:t>
            </a:r>
          </a:p>
          <a:p>
            <a:pPr>
              <a:lnSpc>
                <a:spcPct val="95000"/>
              </a:lnSpc>
            </a:pP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The position number is formally called a </a:t>
            </a:r>
            <a:r>
              <a:rPr lang="en-US" altLang="zh-TW" sz="2400" dirty="0">
                <a:solidFill>
                  <a:srgbClr val="0000FF"/>
                </a:solidFill>
                <a:latin typeface="Times New Roman" panose="02020603050405020304" pitchFamily="18" charset="0"/>
              </a:rPr>
              <a:t>subscript</a:t>
            </a: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 or </a:t>
            </a:r>
            <a:r>
              <a:rPr lang="en-US" altLang="zh-TW" sz="2400" dirty="0">
                <a:solidFill>
                  <a:srgbClr val="0000FF"/>
                </a:solidFill>
                <a:latin typeface="Times New Roman" panose="02020603050405020304" pitchFamily="18" charset="0"/>
              </a:rPr>
              <a:t>index</a:t>
            </a:r>
            <a:r>
              <a:rPr lang="en-US" altLang="zh-TW" sz="2400" dirty="0">
                <a:latin typeface="Times New Roman" panose="02020603050405020304" pitchFamily="18" charset="0"/>
              </a:rPr>
              <a:t>.</a:t>
            </a:r>
          </a:p>
          <a:p>
            <a:pPr lvl="1">
              <a:lnSpc>
                <a:spcPct val="95000"/>
              </a:lnSpc>
            </a:pPr>
            <a:r>
              <a:rPr lang="en-US" altLang="zh-TW" sz="2000" dirty="0">
                <a:solidFill>
                  <a:srgbClr val="000000"/>
                </a:solidFill>
                <a:latin typeface="AGaramond" pitchFamily="18" charset="0"/>
              </a:rPr>
              <a:t>This number specifies the number of elements from the beginning of the array</a:t>
            </a:r>
            <a:r>
              <a:rPr lang="en-US" altLang="zh-TW" sz="2000" dirty="0">
                <a:solidFill>
                  <a:srgbClr val="000000"/>
                </a:solidFill>
                <a:latin typeface="Times New Roman" panose="02020603050405020304" pitchFamily="18" charset="0"/>
              </a:rPr>
              <a:t>.</a:t>
            </a:r>
          </a:p>
          <a:p>
            <a:pPr lvl="1">
              <a:lnSpc>
                <a:spcPct val="95000"/>
              </a:lnSpc>
            </a:pPr>
            <a:r>
              <a:rPr lang="en-US" altLang="zh-TW" sz="2000" dirty="0">
                <a:solidFill>
                  <a:srgbClr val="000000"/>
                </a:solidFill>
                <a:latin typeface="AGaramond" pitchFamily="18" charset="0"/>
              </a:rPr>
              <a:t>A subscript must be an integer or integer expression (using any integral type).</a:t>
            </a:r>
          </a:p>
          <a:p>
            <a:pPr>
              <a:lnSpc>
                <a:spcPct val="95000"/>
              </a:lnSpc>
            </a:pP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The first element in every array has </a:t>
            </a:r>
            <a:r>
              <a:rPr lang="en-US" altLang="zh-TW" sz="2400" dirty="0">
                <a:solidFill>
                  <a:srgbClr val="0000FF"/>
                </a:solidFill>
                <a:latin typeface="Times New Roman" panose="02020603050405020304" pitchFamily="18" charset="0"/>
              </a:rPr>
              <a:t>subscript 0 </a:t>
            </a: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(</a:t>
            </a:r>
            <a:r>
              <a:rPr lang="en-US" altLang="zh-TW" sz="2400" dirty="0">
                <a:solidFill>
                  <a:srgbClr val="0000FF"/>
                </a:solidFill>
                <a:latin typeface="Times New Roman" panose="02020603050405020304" pitchFamily="18" charset="0"/>
              </a:rPr>
              <a:t>zero</a:t>
            </a: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) and is sometimes called the </a:t>
            </a:r>
            <a:r>
              <a:rPr lang="en-US" altLang="zh-TW" sz="2400" dirty="0">
                <a:solidFill>
                  <a:srgbClr val="0000FF"/>
                </a:solidFill>
                <a:latin typeface="Times New Roman" panose="02020603050405020304" pitchFamily="18" charset="0"/>
              </a:rPr>
              <a:t>zeroth element</a:t>
            </a: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.</a:t>
            </a:r>
          </a:p>
          <a:p>
            <a:endParaRPr lang="zh-TW" alt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1274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C67272A-C599-7B4D-84C5-88CFE96CA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5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C23A5A0-E5EE-434B-9179-9C62CE14A5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Layout of Array</a:t>
            </a:r>
          </a:p>
        </p:txBody>
      </p:sp>
      <p:pic>
        <p:nvPicPr>
          <p:cNvPr id="5" name="Picture 1" descr="cpphtp7LOV_06slides_Page_03.png">
            <a:extLst>
              <a:ext uri="{FF2B5EF4-FFF2-40B4-BE49-F238E27FC236}">
                <a16:creationId xmlns:a16="http://schemas.microsoft.com/office/drawing/2014/main" id="{AF5521EF-FEED-0B41-B1D1-8DE376802D69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6" t="-1" r="21652" b="32284"/>
          <a:stretch/>
        </p:blipFill>
        <p:spPr bwMode="auto">
          <a:xfrm>
            <a:off x="323528" y="1124744"/>
            <a:ext cx="8244408" cy="4484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759580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EF8FE6C-1ED7-4049-8711-ABA1FBE5DE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6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74F29C6-8F7F-9842-9AC7-A814353B8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Declaring an Array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C0E6CB-E3DE-AB4D-80DA-926D989993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altLang="zh-TW" sz="2800" dirty="0">
                <a:solidFill>
                  <a:srgbClr val="000000"/>
                </a:solidFill>
                <a:latin typeface="Times New Roman" pitchFamily="18" charset="0"/>
                <a:ea typeface="新細明體" charset="-120"/>
              </a:rPr>
              <a:t>Arrays occupy space in memory.</a:t>
            </a:r>
          </a:p>
          <a:p>
            <a:pPr>
              <a:defRPr/>
            </a:pPr>
            <a:r>
              <a:rPr lang="en-US" altLang="zh-TW" sz="2800" dirty="0">
                <a:solidFill>
                  <a:srgbClr val="000000"/>
                </a:solidFill>
                <a:latin typeface="Times New Roman" pitchFamily="18" charset="0"/>
                <a:ea typeface="新細明體" charset="-120"/>
              </a:rPr>
              <a:t>To specify the type of the elements and the number of elements required by an array use a declaration of the form:</a:t>
            </a:r>
          </a:p>
          <a:p>
            <a:pPr lvl="2">
              <a:spcBef>
                <a:spcPts val="400"/>
              </a:spcBef>
              <a:spcAft>
                <a:spcPts val="600"/>
              </a:spcAft>
              <a:defRPr/>
            </a:pPr>
            <a:r>
              <a:rPr lang="en-US" altLang="zh-TW" i="1" dirty="0">
                <a:solidFill>
                  <a:srgbClr val="000000"/>
                </a:solidFill>
                <a:latin typeface="AGaramond" pitchFamily="50" charset="0"/>
                <a:ea typeface="新細明體" charset="-120"/>
              </a:rPr>
              <a:t>type</a:t>
            </a:r>
            <a:r>
              <a:rPr lang="en-US" altLang="zh-TW" i="1" dirty="0">
                <a:solidFill>
                  <a:srgbClr val="000000"/>
                </a:solidFill>
                <a:latin typeface="Lucida Console" pitchFamily="49" charset="0"/>
                <a:ea typeface="新細明體" charset="-120"/>
              </a:rPr>
              <a:t> </a:t>
            </a:r>
            <a:r>
              <a:rPr lang="en-US" altLang="zh-TW" i="1" dirty="0" err="1">
                <a:solidFill>
                  <a:srgbClr val="000000"/>
                </a:solidFill>
                <a:latin typeface="AGaramond" pitchFamily="50" charset="0"/>
                <a:ea typeface="新細明體" charset="-120"/>
              </a:rPr>
              <a:t>arrayName</a:t>
            </a:r>
            <a:r>
              <a:rPr lang="en-US" altLang="zh-TW" i="1" dirty="0">
                <a:solidFill>
                  <a:srgbClr val="000000"/>
                </a:solidFill>
                <a:latin typeface="Lucida Console" pitchFamily="49" charset="0"/>
                <a:ea typeface="新細明體" charset="-120"/>
              </a:rPr>
              <a:t>[ </a:t>
            </a:r>
            <a:r>
              <a:rPr lang="en-US" altLang="zh-TW" i="1" dirty="0" err="1">
                <a:solidFill>
                  <a:srgbClr val="000000"/>
                </a:solidFill>
                <a:latin typeface="AGaramond" pitchFamily="50" charset="0"/>
                <a:ea typeface="新細明體" charset="-120"/>
              </a:rPr>
              <a:t>arraySize</a:t>
            </a:r>
            <a:r>
              <a:rPr lang="en-US" altLang="zh-TW" i="1" dirty="0">
                <a:solidFill>
                  <a:srgbClr val="000000"/>
                </a:solidFill>
                <a:latin typeface="Lucida Console" pitchFamily="49" charset="0"/>
                <a:ea typeface="新細明體" charset="-120"/>
              </a:rPr>
              <a:t> ];</a:t>
            </a:r>
          </a:p>
          <a:p>
            <a:pPr marL="603250" lvl="2" indent="-255588">
              <a:spcBef>
                <a:spcPts val="400"/>
              </a:spcBef>
              <a:buSzPct val="68000"/>
              <a:buFont typeface="Wingdings 3" pitchFamily="18" charset="2"/>
              <a:buChar char=""/>
              <a:defRPr/>
            </a:pPr>
            <a:r>
              <a:rPr lang="en-US" altLang="zh-TW" dirty="0">
                <a:solidFill>
                  <a:srgbClr val="000000"/>
                </a:solidFill>
                <a:latin typeface="Times New Roman" pitchFamily="18" charset="0"/>
                <a:ea typeface="新細明體" charset="-120"/>
              </a:rPr>
              <a:t>Ex: </a:t>
            </a:r>
            <a:r>
              <a:rPr lang="en-US" altLang="zh-TW" sz="1800" dirty="0">
                <a:solidFill>
                  <a:srgbClr val="000000"/>
                </a:solidFill>
                <a:latin typeface="Lucida Console" pitchFamily="49" charset="0"/>
                <a:ea typeface="新細明體" charset="-120"/>
              </a:rPr>
              <a:t>int n[5];</a:t>
            </a:r>
            <a:r>
              <a:rPr lang="en-US" altLang="zh-TW" dirty="0">
                <a:solidFill>
                  <a:srgbClr val="000000"/>
                </a:solidFill>
                <a:latin typeface="Times New Roman" pitchFamily="18" charset="0"/>
                <a:ea typeface="新細明體" charset="-120"/>
              </a:rPr>
              <a:t>  </a:t>
            </a:r>
            <a:r>
              <a:rPr lang="en-US" altLang="zh-TW" dirty="0">
                <a:solidFill>
                  <a:srgbClr val="000000"/>
                </a:solidFill>
                <a:latin typeface="Times New Roman" pitchFamily="18" charset="0"/>
                <a:ea typeface="新細明體" charset="-120"/>
                <a:sym typeface="Wingdings" pitchFamily="2" charset="2"/>
              </a:rPr>
              <a:t>  5 integer elements</a:t>
            </a:r>
            <a:endParaRPr lang="en-US" altLang="zh-TW" dirty="0">
              <a:solidFill>
                <a:srgbClr val="000000"/>
              </a:solidFill>
              <a:latin typeface="Times New Roman" pitchFamily="18" charset="0"/>
              <a:ea typeface="新細明體" charset="-120"/>
            </a:endParaRPr>
          </a:p>
          <a:p>
            <a:pPr>
              <a:defRPr/>
            </a:pPr>
            <a:r>
              <a:rPr lang="en-US" altLang="zh-TW" sz="2800" dirty="0">
                <a:solidFill>
                  <a:srgbClr val="000000"/>
                </a:solidFill>
                <a:latin typeface="Times New Roman" pitchFamily="18" charset="0"/>
                <a:ea typeface="新細明體" charset="-120"/>
              </a:rPr>
              <a:t>The compiler reserves the appropriate amount of memory.</a:t>
            </a:r>
          </a:p>
          <a:p>
            <a:pPr lvl="1">
              <a:defRPr/>
            </a:pPr>
            <a:r>
              <a:rPr lang="en-US" altLang="zh-TW" dirty="0">
                <a:solidFill>
                  <a:srgbClr val="000000"/>
                </a:solidFill>
                <a:latin typeface="Times New Roman" pitchFamily="18" charset="0"/>
                <a:ea typeface="新細明體" charset="-120"/>
              </a:rPr>
              <a:t>All elements are put in a continuous memory space.</a:t>
            </a:r>
          </a:p>
        </p:txBody>
      </p:sp>
    </p:spTree>
    <p:extLst>
      <p:ext uri="{BB962C8B-B14F-4D97-AF65-F5344CB8AC3E}">
        <p14:creationId xmlns:p14="http://schemas.microsoft.com/office/powerpoint/2010/main" val="10223353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8B81741-8925-4646-978F-C06DB86CD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7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3428BC1-415B-6C48-8F58-51B858C80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Array Example</a:t>
            </a:r>
          </a:p>
        </p:txBody>
      </p:sp>
      <p:pic>
        <p:nvPicPr>
          <p:cNvPr id="5" name="Picture 1" descr="cpphtp7LOV_06slides_Page_07.png">
            <a:extLst>
              <a:ext uri="{FF2B5EF4-FFF2-40B4-BE49-F238E27FC236}">
                <a16:creationId xmlns:a16="http://schemas.microsoft.com/office/drawing/2014/main" id="{63A13DF6-AC63-5146-88DF-0B4C639D3B9C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684" b="24716"/>
          <a:stretch/>
        </p:blipFill>
        <p:spPr bwMode="auto">
          <a:xfrm>
            <a:off x="628650" y="1260572"/>
            <a:ext cx="7560840" cy="4303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CBB185E-B8DF-7D47-8E88-6A56A3AB678E}"/>
              </a:ext>
            </a:extLst>
          </p:cNvPr>
          <p:cNvSpPr/>
          <p:nvPr/>
        </p:nvSpPr>
        <p:spPr>
          <a:xfrm>
            <a:off x="1483112" y="1761893"/>
            <a:ext cx="2475570" cy="2007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81618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BADF688-A9A1-EB4F-A8C7-B8B7C8A78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8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B2B64AF-1123-9342-A398-F3B1E6443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Array Example</a:t>
            </a:r>
          </a:p>
        </p:txBody>
      </p:sp>
      <p:pic>
        <p:nvPicPr>
          <p:cNvPr id="5" name="Picture 1" descr="cpphtp7LOV_06slides_Page_08.png">
            <a:extLst>
              <a:ext uri="{FF2B5EF4-FFF2-40B4-BE49-F238E27FC236}">
                <a16:creationId xmlns:a16="http://schemas.microsoft.com/office/drawing/2014/main" id="{FEE4B5B6-200C-274C-8655-BDFB9F2EF398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684" b="53202"/>
          <a:stretch/>
        </p:blipFill>
        <p:spPr bwMode="auto">
          <a:xfrm>
            <a:off x="323528" y="1556792"/>
            <a:ext cx="8078787" cy="28590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48776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D09F3D-A178-D740-9AE3-78161CA1B5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9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A17515D-CE72-3B44-BCA7-B94DFD51C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Initializing an Array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7EE22E-43D5-3F43-B4B5-48560E9FC1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600"/>
              </a:spcBef>
            </a:pP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The elements of an array also can be initialized by a brace-delimited comma-separated list of </a:t>
            </a:r>
            <a:r>
              <a:rPr lang="en-US" altLang="zh-TW" sz="2400" dirty="0">
                <a:solidFill>
                  <a:srgbClr val="0000FF"/>
                </a:solidFill>
                <a:latin typeface="Times New Roman" panose="02020603050405020304" pitchFamily="18" charset="0"/>
              </a:rPr>
              <a:t>initializers</a:t>
            </a: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.</a:t>
            </a:r>
          </a:p>
          <a:p>
            <a:pPr>
              <a:spcBef>
                <a:spcPts val="600"/>
              </a:spcBef>
            </a:pP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The previous program uses an </a:t>
            </a:r>
            <a:r>
              <a:rPr lang="en-US" altLang="zh-TW" sz="2400" dirty="0">
                <a:solidFill>
                  <a:srgbClr val="0000FF"/>
                </a:solidFill>
                <a:latin typeface="Times New Roman" panose="02020603050405020304" pitchFamily="18" charset="0"/>
              </a:rPr>
              <a:t>initializer list</a:t>
            </a: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 to initialize an integer array with 10 values (line 10).</a:t>
            </a:r>
          </a:p>
          <a:p>
            <a:pPr>
              <a:spcBef>
                <a:spcPts val="600"/>
              </a:spcBef>
            </a:pP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If there are fewer initializers than elements in the array, the remaining array elements are initialized to zero.</a:t>
            </a:r>
          </a:p>
          <a:p>
            <a:pPr>
              <a:spcBef>
                <a:spcPts val="600"/>
              </a:spcBef>
            </a:pP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If the array size is omitted from a declaration with an initializer list, the compiler determines the array size automatically</a:t>
            </a:r>
          </a:p>
          <a:p>
            <a:pPr lvl="1">
              <a:spcBef>
                <a:spcPts val="600"/>
              </a:spcBef>
            </a:pPr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</a:rPr>
              <a:t>By counting the number of elements in the initializer list.</a:t>
            </a:r>
          </a:p>
          <a:p>
            <a:pPr lvl="1">
              <a:spcBef>
                <a:spcPts val="600"/>
              </a:spcBef>
            </a:pPr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</a:rPr>
              <a:t>Ex: </a:t>
            </a:r>
            <a:r>
              <a:rPr lang="en-US" altLang="zh-TW" sz="2000" dirty="0">
                <a:solidFill>
                  <a:srgbClr val="000000"/>
                </a:solidFill>
                <a:latin typeface="Lucida Console" panose="020B0609040504020204" pitchFamily="49" charset="0"/>
              </a:rPr>
              <a:t>int n[] = {1,2,3,4,5};</a:t>
            </a:r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</a:rPr>
              <a:t>  </a:t>
            </a:r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  <a:sym typeface="Wingdings" panose="05000000000000000000" pitchFamily="2" charset="2"/>
              </a:rPr>
              <a:t>  5 elements</a:t>
            </a:r>
            <a:endParaRPr lang="en-US" altLang="zh-TW" sz="220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endParaRPr lang="zh-TW" alt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07411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4167</TotalTime>
  <Words>879</Words>
  <Application>Microsoft Macintosh PowerPoint</Application>
  <PresentationFormat>On-screen Show (4:3)</PresentationFormat>
  <Paragraphs>117</Paragraphs>
  <Slides>24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6" baseType="lpstr">
      <vt:lpstr>AGaramond</vt:lpstr>
      <vt:lpstr>LucidaSansTypewriter</vt:lpstr>
      <vt:lpstr>San Serif</vt:lpstr>
      <vt:lpstr>San Serif</vt:lpstr>
      <vt:lpstr>Sen sarif</vt:lpstr>
      <vt:lpstr>Arial</vt:lpstr>
      <vt:lpstr>Calibri</vt:lpstr>
      <vt:lpstr>Lucida Console</vt:lpstr>
      <vt:lpstr>Times New Roman</vt:lpstr>
      <vt:lpstr>Wingdings</vt:lpstr>
      <vt:lpstr>Wingdings 3</vt:lpstr>
      <vt:lpstr>Office Theme</vt:lpstr>
      <vt:lpstr>Lecture 11: Array and Vector – Part I</vt:lpstr>
      <vt:lpstr>Announcement</vt:lpstr>
      <vt:lpstr>Learning Objective</vt:lpstr>
      <vt:lpstr>Array</vt:lpstr>
      <vt:lpstr>Memory Layout of Array</vt:lpstr>
      <vt:lpstr>Declaring an Array</vt:lpstr>
      <vt:lpstr>Array Example</vt:lpstr>
      <vt:lpstr>Array Example</vt:lpstr>
      <vt:lpstr>Initializing an Array</vt:lpstr>
      <vt:lpstr>Example: Initializing an Array</vt:lpstr>
      <vt:lpstr>Specify the Array Size</vt:lpstr>
      <vt:lpstr>const Qualifier</vt:lpstr>
      <vt:lpstr>Practice 1: Summing Elements in an Array</vt:lpstr>
      <vt:lpstr>Practice 2: Array as Counter</vt:lpstr>
      <vt:lpstr>C++ STL Vector</vt:lpstr>
      <vt:lpstr>Vector Example</vt:lpstr>
      <vt:lpstr>Vector Example</vt:lpstr>
      <vt:lpstr>Vector Example</vt:lpstr>
      <vt:lpstr>Vector Example</vt:lpstr>
      <vt:lpstr>Vector Example</vt:lpstr>
      <vt:lpstr>Vector Example</vt:lpstr>
      <vt:lpstr>Vector Example</vt:lpstr>
      <vt:lpstr>C++ STL Vector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1: Introduction to Computer Design Problems</dc:title>
  <dc:creator>Huang, Tsung-Wei</dc:creator>
  <cp:lastModifiedBy>Huang, Tsung-Wei</cp:lastModifiedBy>
  <cp:revision>544</cp:revision>
  <dcterms:created xsi:type="dcterms:W3CDTF">2020-01-09T06:22:26Z</dcterms:created>
  <dcterms:modified xsi:type="dcterms:W3CDTF">2020-09-30T15:27:30Z</dcterms:modified>
</cp:coreProperties>
</file>